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64c7f76e2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4c7f76e2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4ec969a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4ec969a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4ec969a3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4ec969a3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9f71f9b6a9e88d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9f71f9b6a9e88d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9f71f9b6a9e88d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9f71f9b6a9e88d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4ec969a3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4ec969a3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4ec969a39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4ec969a39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4ec969a39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4ec969a39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4ec969a39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4ec969a39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4ec969a39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4ec969a39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64c7f76e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4c7f76e2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64c7f76e2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4c7f76e2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4c7f76e2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4c7f76e2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64c7f76e2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4c7f76e2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64eca829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4eca829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64c7f76e2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4c7f76e27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4c7f76e27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4c7f76e27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4c7f76e27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4c7f76e27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drive.google.com/file/d/1MBnaStZgF8FAsOWhvQBNYw7fVXj1ROj5/view"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umass.edu/windenergy/research/topics/tools/hardware/sodar" TargetMode="External"/><Relationship Id="rId4" Type="http://schemas.openxmlformats.org/officeDocument/2006/relationships/hyperlink" Target="https://www.umass.edu/windenergy/research/topics/tools/hardware/sodar" TargetMode="External"/><Relationship Id="rId11" Type="http://schemas.openxmlformats.org/officeDocument/2006/relationships/hyperlink" Target="https://duino4projects.com/arduino-based-ultrasonic-radar-system-via-iot/" TargetMode="External"/><Relationship Id="rId10" Type="http://schemas.openxmlformats.org/officeDocument/2006/relationships/hyperlink" Target="https://www.allaboutcircuits.com/projects/understanding-and-implementing-the-hc-12-wireless-transceiver-module/" TargetMode="External"/><Relationship Id="rId12" Type="http://schemas.openxmlformats.org/officeDocument/2006/relationships/hyperlink" Target="https://duino4projects.com/arduino-based-ultrasonic-radar-system-via-iot/" TargetMode="External"/><Relationship Id="rId9" Type="http://schemas.openxmlformats.org/officeDocument/2006/relationships/hyperlink" Target="https://www.allaboutcircuits.com/projects/understanding-and-implementing-the-hc-12-wireless-transceiver-module/" TargetMode="External"/><Relationship Id="rId5" Type="http://schemas.openxmlformats.org/officeDocument/2006/relationships/hyperlink" Target="https://learn.adafruit.com/arduino-tips-tricks-and-techniques" TargetMode="External"/><Relationship Id="rId6" Type="http://schemas.openxmlformats.org/officeDocument/2006/relationships/hyperlink" Target="https://learn.adafruit.com/arduino-tips-tricks-and-techniques" TargetMode="External"/><Relationship Id="rId7" Type="http://schemas.openxmlformats.org/officeDocument/2006/relationships/hyperlink" Target="https://thenorwoodresource.org.au/article/how-quickly-does-sound-attenuate-in-water/" TargetMode="External"/><Relationship Id="rId8" Type="http://schemas.openxmlformats.org/officeDocument/2006/relationships/hyperlink" Target="https://thenorwoodresource.org.au/article/how-quickly-does-sound-attenuate-in-wat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SODAR Device</a:t>
            </a:r>
            <a:endParaRPr/>
          </a:p>
        </p:txBody>
      </p:sp>
      <p:sp>
        <p:nvSpPr>
          <p:cNvPr id="135" name="Google Shape;135;p13"/>
          <p:cNvSpPr txBox="1"/>
          <p:nvPr>
            <p:ph idx="1" type="subTitle"/>
          </p:nvPr>
        </p:nvSpPr>
        <p:spPr>
          <a:xfrm>
            <a:off x="5083950" y="2989900"/>
            <a:ext cx="3470700" cy="14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Yohannes Teclemariam (EE)</a:t>
            </a:r>
            <a:endParaRPr/>
          </a:p>
          <a:p>
            <a:pPr indent="0" lvl="0" marL="0" rtl="0" algn="l">
              <a:spcBef>
                <a:spcPts val="0"/>
              </a:spcBef>
              <a:spcAft>
                <a:spcPts val="0"/>
              </a:spcAft>
              <a:buNone/>
            </a:pPr>
            <a:r>
              <a:rPr lang="en"/>
              <a:t>Josiah Eleazar Ebreo (EE)</a:t>
            </a:r>
            <a:endParaRPr/>
          </a:p>
          <a:p>
            <a:pPr indent="0" lvl="0" marL="0" rtl="0" algn="l">
              <a:spcBef>
                <a:spcPts val="0"/>
              </a:spcBef>
              <a:spcAft>
                <a:spcPts val="0"/>
              </a:spcAft>
              <a:buNone/>
            </a:pPr>
            <a:r>
              <a:rPr lang="en"/>
              <a:t>Lorenzo Chen (EE)</a:t>
            </a:r>
            <a:endParaRPr/>
          </a:p>
          <a:p>
            <a:pPr indent="0" lvl="0" marL="0" rtl="0" algn="l">
              <a:spcBef>
                <a:spcPts val="0"/>
              </a:spcBef>
              <a:spcAft>
                <a:spcPts val="0"/>
              </a:spcAft>
              <a:buNone/>
            </a:pPr>
            <a:r>
              <a:rPr lang="en"/>
              <a:t>Abraham Nkum (CpE)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Advisor: Professor Kim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a:t>
            </a:r>
            <a:endParaRPr/>
          </a:p>
        </p:txBody>
      </p:sp>
      <p:sp>
        <p:nvSpPr>
          <p:cNvPr id="195" name="Google Shape;195;p22"/>
          <p:cNvSpPr txBox="1"/>
          <p:nvPr>
            <p:ph idx="1" type="body"/>
          </p:nvPr>
        </p:nvSpPr>
        <p:spPr>
          <a:xfrm>
            <a:off x="1104625" y="1203075"/>
            <a:ext cx="3362400" cy="281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FFFFFF"/>
                </a:solidFill>
              </a:rPr>
              <a:t>We will receive the values for the angle and the distance measured by the sensor from the Arduino Board into the code.These variable will be used for drawing the radar, the lines and the detected objects </a:t>
            </a:r>
            <a:endParaRPr>
              <a:solidFill>
                <a:srgbClr val="FFFFFF"/>
              </a:solidFill>
            </a:endParaRPr>
          </a:p>
        </p:txBody>
      </p:sp>
      <p:pic>
        <p:nvPicPr>
          <p:cNvPr id="196" name="Google Shape;196;p22"/>
          <p:cNvPicPr preferRelativeResize="0"/>
          <p:nvPr/>
        </p:nvPicPr>
        <p:blipFill>
          <a:blip r:embed="rId3">
            <a:alphaModFix/>
          </a:blip>
          <a:stretch>
            <a:fillRect/>
          </a:stretch>
        </p:blipFill>
        <p:spPr>
          <a:xfrm>
            <a:off x="4812300" y="1203075"/>
            <a:ext cx="3362400" cy="2518212"/>
          </a:xfrm>
          <a:prstGeom prst="rect">
            <a:avLst/>
          </a:prstGeom>
          <a:noFill/>
          <a:ln>
            <a:noFill/>
          </a:ln>
        </p:spPr>
      </p:pic>
      <p:sp>
        <p:nvSpPr>
          <p:cNvPr id="197" name="Google Shape;197;p22"/>
          <p:cNvSpPr txBox="1"/>
          <p:nvPr/>
        </p:nvSpPr>
        <p:spPr>
          <a:xfrm>
            <a:off x="4993500" y="3868325"/>
            <a:ext cx="3000000" cy="80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Lato"/>
                <a:ea typeface="Lato"/>
                <a:cs typeface="Lato"/>
                <a:sym typeface="Lato"/>
              </a:rPr>
              <a:t>Figure 5: HC-12 Transceiver/Arduino Circuit</a:t>
            </a:r>
            <a:endParaRPr sz="1200">
              <a:solidFill>
                <a:srgbClr val="FFFFFF"/>
              </a:solidFill>
              <a:latin typeface="Lato"/>
              <a:ea typeface="Lato"/>
              <a:cs typeface="Lato"/>
              <a:sym typeface="Lato"/>
            </a:endParaRPr>
          </a:p>
          <a:p>
            <a:pPr indent="0" lvl="0" marL="0" rtl="0" algn="ctr">
              <a:lnSpc>
                <a:spcPct val="115000"/>
              </a:lnSpc>
              <a:spcBef>
                <a:spcPts val="0"/>
              </a:spcBef>
              <a:spcAft>
                <a:spcPts val="0"/>
              </a:spcAft>
              <a:buNone/>
            </a:pPr>
            <a:r>
              <a:rPr i="1" lang="en" sz="1200">
                <a:solidFill>
                  <a:srgbClr val="FFFFFF"/>
                </a:solidFill>
                <a:latin typeface="Lato"/>
                <a:ea typeface="Lato"/>
                <a:cs typeface="Lato"/>
                <a:sym typeface="Lato"/>
              </a:rPr>
              <a:t>Source: Adapted from [4] </a:t>
            </a:r>
            <a:endParaRPr i="1" sz="12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Broad Impact</a:t>
            </a:r>
            <a:endParaRPr/>
          </a:p>
        </p:txBody>
      </p:sp>
      <p:sp>
        <p:nvSpPr>
          <p:cNvPr id="203" name="Google Shape;203;p23"/>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FFFFFF"/>
                </a:solidFill>
              </a:rPr>
              <a:t>Since we have repurposed our SODAR device to find objects in the atmosphere the main global impact we have intended for our device is in military defense technology. The global impact it would have is creating a sense of safety amongst nations because they know they would have the ability to detect if their airspaces have unauthorized objects in it.</a:t>
            </a:r>
            <a:endParaRPr sz="1400">
              <a:solidFill>
                <a:srgbClr val="FFFFFF"/>
              </a:solidFill>
            </a:endParaRPr>
          </a:p>
          <a:p>
            <a:pPr indent="0" lvl="0" marL="0" rtl="0" algn="l">
              <a:spcBef>
                <a:spcPts val="1200"/>
              </a:spcBef>
              <a:spcAft>
                <a:spcPts val="0"/>
              </a:spcAft>
              <a:buNone/>
            </a:pPr>
            <a:r>
              <a:rPr lang="en" sz="1400">
                <a:solidFill>
                  <a:srgbClr val="FFFFFF"/>
                </a:solidFill>
              </a:rPr>
              <a:t>A major economic impact found were the effects of radio frequency electromagnetic radiation on flora and fauna. For example, the reported global reduction in bees and other insects is plausibly linked to the increased radio frequency electromagnetic radiation in the environment.</a:t>
            </a:r>
            <a:endParaRPr sz="1400">
              <a:solidFill>
                <a:srgbClr val="FFFFFF"/>
              </a:solidFill>
            </a:endParaRPr>
          </a:p>
          <a:p>
            <a:pPr indent="0" lvl="0" marL="0" rtl="0" algn="l">
              <a:spcBef>
                <a:spcPts val="1200"/>
              </a:spcBef>
              <a:spcAft>
                <a:spcPts val="1200"/>
              </a:spcAft>
              <a:buNone/>
            </a:pPr>
            <a:r>
              <a:t/>
            </a:r>
            <a:endParaRPr sz="1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Ethical </a:t>
            </a:r>
            <a:r>
              <a:rPr lang="en"/>
              <a:t>Considerations</a:t>
            </a:r>
            <a:r>
              <a:rPr lang="en"/>
              <a:t> and Professional Responsibilities</a:t>
            </a:r>
            <a:endParaRPr/>
          </a:p>
        </p:txBody>
      </p:sp>
      <p:sp>
        <p:nvSpPr>
          <p:cNvPr id="209" name="Google Shape;209;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1200"/>
              </a:spcBef>
              <a:spcAft>
                <a:spcPts val="1200"/>
              </a:spcAft>
              <a:buNone/>
            </a:pPr>
            <a:r>
              <a:rPr lang="en" sz="1400">
                <a:solidFill>
                  <a:srgbClr val="FFFFFF"/>
                </a:solidFill>
              </a:rPr>
              <a:t>An ethical dilemma can be produced by our SODAR device. Radar devices tend to work better in defense applications but have negative environmental impact and possible economic impact. We must decide whether the radar’s superior performance is worth the environmental and economic problems it could potentially cause due to the radar’s electromagnetic pollution. More research has to be done about the long-term effects of electromagnetic pollution and specifically how much all the radar in commission today contributes to and the effects of those levels.</a:t>
            </a:r>
            <a:endParaRPr sz="1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5"/>
          <p:cNvPicPr preferRelativeResize="0"/>
          <p:nvPr/>
        </p:nvPicPr>
        <p:blipFill>
          <a:blip r:embed="rId3">
            <a:alphaModFix/>
          </a:blip>
          <a:stretch>
            <a:fillRect/>
          </a:stretch>
        </p:blipFill>
        <p:spPr>
          <a:xfrm>
            <a:off x="302400" y="241300"/>
            <a:ext cx="3693070" cy="2769803"/>
          </a:xfrm>
          <a:prstGeom prst="rect">
            <a:avLst/>
          </a:prstGeom>
          <a:noFill/>
          <a:ln>
            <a:noFill/>
          </a:ln>
        </p:spPr>
      </p:pic>
      <p:pic>
        <p:nvPicPr>
          <p:cNvPr id="215" name="Google Shape;215;p25"/>
          <p:cNvPicPr preferRelativeResize="0"/>
          <p:nvPr/>
        </p:nvPicPr>
        <p:blipFill>
          <a:blip r:embed="rId4">
            <a:alphaModFix/>
          </a:blip>
          <a:stretch>
            <a:fillRect/>
          </a:stretch>
        </p:blipFill>
        <p:spPr>
          <a:xfrm>
            <a:off x="4824025" y="241300"/>
            <a:ext cx="3693050" cy="2769803"/>
          </a:xfrm>
          <a:prstGeom prst="rect">
            <a:avLst/>
          </a:prstGeom>
          <a:noFill/>
          <a:ln>
            <a:noFill/>
          </a:ln>
        </p:spPr>
      </p:pic>
      <p:sp>
        <p:nvSpPr>
          <p:cNvPr id="216" name="Google Shape;216;p25"/>
          <p:cNvSpPr txBox="1"/>
          <p:nvPr>
            <p:ph idx="4294967295" type="body"/>
          </p:nvPr>
        </p:nvSpPr>
        <p:spPr>
          <a:xfrm>
            <a:off x="3290625" y="3176900"/>
            <a:ext cx="5680500" cy="1591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Char char="●"/>
            </a:pPr>
            <a:r>
              <a:rPr lang="en" sz="1400">
                <a:solidFill>
                  <a:srgbClr val="FFFFFF"/>
                </a:solidFill>
              </a:rPr>
              <a:t>Construction of the base </a:t>
            </a:r>
            <a:endParaRPr sz="1400">
              <a:solidFill>
                <a:srgbClr val="FFFFFF"/>
              </a:solidFill>
            </a:endParaRPr>
          </a:p>
          <a:p>
            <a:pPr indent="0" lvl="0" marL="457200" rtl="0" algn="l">
              <a:lnSpc>
                <a:spcPct val="100000"/>
              </a:lnSpc>
              <a:spcBef>
                <a:spcPts val="1600"/>
              </a:spcBef>
              <a:spcAft>
                <a:spcPts val="0"/>
              </a:spcAft>
              <a:buNone/>
            </a:pPr>
            <a:r>
              <a:rPr lang="en" sz="1400">
                <a:solidFill>
                  <a:srgbClr val="FFFFFF"/>
                </a:solidFill>
              </a:rPr>
              <a:t>-Tile base</a:t>
            </a:r>
            <a:endParaRPr sz="1400">
              <a:solidFill>
                <a:srgbClr val="FFFFFF"/>
              </a:solidFill>
            </a:endParaRPr>
          </a:p>
          <a:p>
            <a:pPr indent="0" lvl="0" marL="457200" rtl="0" algn="l">
              <a:lnSpc>
                <a:spcPct val="100000"/>
              </a:lnSpc>
              <a:spcBef>
                <a:spcPts val="1600"/>
              </a:spcBef>
              <a:spcAft>
                <a:spcPts val="0"/>
              </a:spcAft>
              <a:buNone/>
            </a:pPr>
            <a:r>
              <a:rPr lang="en" sz="1400">
                <a:solidFill>
                  <a:srgbClr val="FFFFFF"/>
                </a:solidFill>
              </a:rPr>
              <a:t>-Foam blocks stabilize second platform</a:t>
            </a:r>
            <a:endParaRPr sz="1400">
              <a:solidFill>
                <a:srgbClr val="FFFFFF"/>
              </a:solidFill>
            </a:endParaRPr>
          </a:p>
          <a:p>
            <a:pPr indent="0" lvl="0" marL="457200" rtl="0" algn="l">
              <a:lnSpc>
                <a:spcPct val="100000"/>
              </a:lnSpc>
              <a:spcBef>
                <a:spcPts val="1600"/>
              </a:spcBef>
              <a:spcAft>
                <a:spcPts val="1600"/>
              </a:spcAft>
              <a:buNone/>
            </a:pPr>
            <a:r>
              <a:rPr lang="en" sz="1400">
                <a:solidFill>
                  <a:srgbClr val="FFFFFF"/>
                </a:solidFill>
              </a:rPr>
              <a:t>-Outer tube to house motor and inner tube that motor would spin</a:t>
            </a:r>
            <a:endParaRPr sz="1400">
              <a:solidFill>
                <a:srgbClr val="FFFFFF"/>
              </a:solidFill>
            </a:endParaRPr>
          </a:p>
        </p:txBody>
      </p:sp>
      <p:sp>
        <p:nvSpPr>
          <p:cNvPr id="217" name="Google Shape;217;p25"/>
          <p:cNvSpPr txBox="1"/>
          <p:nvPr>
            <p:ph idx="4294967295" type="body"/>
          </p:nvPr>
        </p:nvSpPr>
        <p:spPr>
          <a:xfrm>
            <a:off x="827475" y="3488750"/>
            <a:ext cx="2065800" cy="111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Montserrat"/>
                <a:ea typeface="Montserrat"/>
                <a:cs typeface="Montserrat"/>
                <a:sym typeface="Montserrat"/>
              </a:rPr>
              <a:t>Actual Design</a:t>
            </a:r>
            <a:endParaRPr sz="1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6"/>
          <p:cNvPicPr preferRelativeResize="0"/>
          <p:nvPr/>
        </p:nvPicPr>
        <p:blipFill>
          <a:blip r:embed="rId3">
            <a:alphaModFix/>
          </a:blip>
          <a:stretch>
            <a:fillRect/>
          </a:stretch>
        </p:blipFill>
        <p:spPr>
          <a:xfrm>
            <a:off x="366700" y="152400"/>
            <a:ext cx="3966621" cy="2974973"/>
          </a:xfrm>
          <a:prstGeom prst="rect">
            <a:avLst/>
          </a:prstGeom>
          <a:noFill/>
          <a:ln>
            <a:noFill/>
          </a:ln>
        </p:spPr>
      </p:pic>
      <p:pic>
        <p:nvPicPr>
          <p:cNvPr id="223" name="Google Shape;223;p26"/>
          <p:cNvPicPr preferRelativeResize="0"/>
          <p:nvPr/>
        </p:nvPicPr>
        <p:blipFill>
          <a:blip r:embed="rId4">
            <a:alphaModFix/>
          </a:blip>
          <a:stretch>
            <a:fillRect/>
          </a:stretch>
        </p:blipFill>
        <p:spPr>
          <a:xfrm>
            <a:off x="4796625" y="152401"/>
            <a:ext cx="3966621" cy="2974966"/>
          </a:xfrm>
          <a:prstGeom prst="rect">
            <a:avLst/>
          </a:prstGeom>
          <a:noFill/>
          <a:ln>
            <a:noFill/>
          </a:ln>
        </p:spPr>
      </p:pic>
      <p:sp>
        <p:nvSpPr>
          <p:cNvPr id="224" name="Google Shape;224;p26"/>
          <p:cNvSpPr txBox="1"/>
          <p:nvPr>
            <p:ph idx="4294967295" type="body"/>
          </p:nvPr>
        </p:nvSpPr>
        <p:spPr>
          <a:xfrm>
            <a:off x="827475" y="3488750"/>
            <a:ext cx="2065800" cy="111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Montserrat"/>
                <a:ea typeface="Montserrat"/>
                <a:cs typeface="Montserrat"/>
                <a:sym typeface="Montserrat"/>
              </a:rPr>
              <a:t>Actual Design</a:t>
            </a:r>
            <a:endParaRPr sz="1400">
              <a:solidFill>
                <a:srgbClr val="FFFFFF"/>
              </a:solidFill>
            </a:endParaRPr>
          </a:p>
        </p:txBody>
      </p:sp>
      <p:sp>
        <p:nvSpPr>
          <p:cNvPr id="225" name="Google Shape;225;p26"/>
          <p:cNvSpPr txBox="1"/>
          <p:nvPr>
            <p:ph idx="4294967295" type="body"/>
          </p:nvPr>
        </p:nvSpPr>
        <p:spPr>
          <a:xfrm>
            <a:off x="3290625" y="3488750"/>
            <a:ext cx="5680500" cy="861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Char char="●"/>
            </a:pPr>
            <a:r>
              <a:rPr lang="en" sz="1400">
                <a:solidFill>
                  <a:srgbClr val="FFFFFF"/>
                </a:solidFill>
              </a:rPr>
              <a:t>Construction of rotating platform</a:t>
            </a:r>
            <a:endParaRPr sz="1400">
              <a:solidFill>
                <a:srgbClr val="FFFFFF"/>
              </a:solidFill>
            </a:endParaRPr>
          </a:p>
          <a:p>
            <a:pPr indent="0" lvl="0" marL="457200" rtl="0" algn="l">
              <a:lnSpc>
                <a:spcPct val="100000"/>
              </a:lnSpc>
              <a:spcBef>
                <a:spcPts val="1600"/>
              </a:spcBef>
              <a:spcAft>
                <a:spcPts val="1600"/>
              </a:spcAft>
              <a:buNone/>
            </a:pPr>
            <a:r>
              <a:rPr lang="en" sz="1400">
                <a:solidFill>
                  <a:srgbClr val="FFFFFF"/>
                </a:solidFill>
              </a:rPr>
              <a:t>-Foam cylindrical platform with plastic tube </a:t>
            </a:r>
            <a:endParaRPr sz="14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7"/>
          <p:cNvPicPr preferRelativeResize="0"/>
          <p:nvPr/>
        </p:nvPicPr>
        <p:blipFill>
          <a:blip r:embed="rId3">
            <a:alphaModFix/>
          </a:blip>
          <a:stretch>
            <a:fillRect/>
          </a:stretch>
        </p:blipFill>
        <p:spPr>
          <a:xfrm>
            <a:off x="538150" y="152400"/>
            <a:ext cx="3858831" cy="2894124"/>
          </a:xfrm>
          <a:prstGeom prst="rect">
            <a:avLst/>
          </a:prstGeom>
          <a:noFill/>
          <a:ln>
            <a:noFill/>
          </a:ln>
        </p:spPr>
      </p:pic>
      <p:pic>
        <p:nvPicPr>
          <p:cNvPr id="231" name="Google Shape;231;p27"/>
          <p:cNvPicPr preferRelativeResize="0"/>
          <p:nvPr/>
        </p:nvPicPr>
        <p:blipFill>
          <a:blip r:embed="rId4">
            <a:alphaModFix/>
          </a:blip>
          <a:stretch>
            <a:fillRect/>
          </a:stretch>
        </p:blipFill>
        <p:spPr>
          <a:xfrm>
            <a:off x="4757725" y="152400"/>
            <a:ext cx="3858826" cy="2894124"/>
          </a:xfrm>
          <a:prstGeom prst="rect">
            <a:avLst/>
          </a:prstGeom>
          <a:noFill/>
          <a:ln>
            <a:noFill/>
          </a:ln>
        </p:spPr>
      </p:pic>
      <p:sp>
        <p:nvSpPr>
          <p:cNvPr id="232" name="Google Shape;232;p27"/>
          <p:cNvSpPr txBox="1"/>
          <p:nvPr>
            <p:ph idx="4294967295" type="body"/>
          </p:nvPr>
        </p:nvSpPr>
        <p:spPr>
          <a:xfrm>
            <a:off x="827475" y="3488750"/>
            <a:ext cx="2065800" cy="111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Montserrat"/>
                <a:ea typeface="Montserrat"/>
                <a:cs typeface="Montserrat"/>
                <a:sym typeface="Montserrat"/>
              </a:rPr>
              <a:t>Actual Design</a:t>
            </a:r>
            <a:endParaRPr sz="1400">
              <a:solidFill>
                <a:srgbClr val="FFFFFF"/>
              </a:solidFill>
            </a:endParaRPr>
          </a:p>
        </p:txBody>
      </p:sp>
      <p:sp>
        <p:nvSpPr>
          <p:cNvPr id="233" name="Google Shape;233;p27"/>
          <p:cNvSpPr txBox="1"/>
          <p:nvPr>
            <p:ph idx="4294967295" type="body"/>
          </p:nvPr>
        </p:nvSpPr>
        <p:spPr>
          <a:xfrm>
            <a:off x="3140600" y="3488750"/>
            <a:ext cx="5680500" cy="1258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Char char="●"/>
            </a:pPr>
            <a:r>
              <a:rPr lang="en" sz="1400">
                <a:solidFill>
                  <a:srgbClr val="FFFFFF"/>
                </a:solidFill>
              </a:rPr>
              <a:t>Circuit Wiring and Final Design</a:t>
            </a:r>
            <a:endParaRPr sz="1400">
              <a:solidFill>
                <a:srgbClr val="FFFFFF"/>
              </a:solidFill>
            </a:endParaRPr>
          </a:p>
          <a:p>
            <a:pPr indent="0" lvl="0" marL="457200" rtl="0" algn="l">
              <a:lnSpc>
                <a:spcPct val="100000"/>
              </a:lnSpc>
              <a:spcBef>
                <a:spcPts val="1600"/>
              </a:spcBef>
              <a:spcAft>
                <a:spcPts val="0"/>
              </a:spcAft>
              <a:buNone/>
            </a:pPr>
            <a:r>
              <a:rPr lang="en" sz="1400">
                <a:solidFill>
                  <a:srgbClr val="FFFFFF"/>
                </a:solidFill>
              </a:rPr>
              <a:t>-Arduino wired to HC-SR04 ultrasonic sensor and active buzzer </a:t>
            </a:r>
            <a:endParaRPr sz="1400">
              <a:solidFill>
                <a:srgbClr val="FFFFFF"/>
              </a:solidFill>
            </a:endParaRPr>
          </a:p>
          <a:p>
            <a:pPr indent="0" lvl="0" marL="457200" rtl="0" algn="l">
              <a:lnSpc>
                <a:spcPct val="100000"/>
              </a:lnSpc>
              <a:spcBef>
                <a:spcPts val="1600"/>
              </a:spcBef>
              <a:spcAft>
                <a:spcPts val="1600"/>
              </a:spcAft>
              <a:buNone/>
            </a:pPr>
            <a:r>
              <a:rPr lang="en" sz="1400">
                <a:solidFill>
                  <a:srgbClr val="FFFFFF"/>
                </a:solidFill>
              </a:rPr>
              <a:t>-Powered by 9V battery on second level </a:t>
            </a:r>
            <a:endParaRPr sz="1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idx="4294967295" type="body"/>
          </p:nvPr>
        </p:nvSpPr>
        <p:spPr>
          <a:xfrm>
            <a:off x="1849650" y="2807500"/>
            <a:ext cx="5680500" cy="18753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Char char="●"/>
            </a:pPr>
            <a:r>
              <a:rPr lang="en" sz="1400">
                <a:solidFill>
                  <a:srgbClr val="FFFFFF"/>
                </a:solidFill>
              </a:rPr>
              <a:t>The motor we were going to use stopped working; we were not able to order a replacement in time due to shipping delays related to COVID-19. </a:t>
            </a:r>
            <a:endParaRPr sz="1400">
              <a:solidFill>
                <a:srgbClr val="FFFFFF"/>
              </a:solidFill>
            </a:endParaRPr>
          </a:p>
          <a:p>
            <a:pPr indent="-317500" lvl="0" marL="457200" rtl="0" algn="l">
              <a:lnSpc>
                <a:spcPct val="100000"/>
              </a:lnSpc>
              <a:spcBef>
                <a:spcPts val="0"/>
              </a:spcBef>
              <a:spcAft>
                <a:spcPts val="0"/>
              </a:spcAft>
              <a:buClr>
                <a:srgbClr val="FFFFFF"/>
              </a:buClr>
              <a:buSzPts val="1400"/>
              <a:buChar char="●"/>
            </a:pPr>
            <a:r>
              <a:rPr lang="en" sz="1400">
                <a:solidFill>
                  <a:srgbClr val="FFFFFF"/>
                </a:solidFill>
              </a:rPr>
              <a:t>This caused us to not be able to get angular feedback which then prevented us from finishing our UI.</a:t>
            </a:r>
            <a:endParaRPr sz="1400">
              <a:solidFill>
                <a:srgbClr val="FFFFFF"/>
              </a:solidFill>
            </a:endParaRPr>
          </a:p>
          <a:p>
            <a:pPr indent="-317500" lvl="0" marL="457200" rtl="0" algn="l">
              <a:lnSpc>
                <a:spcPct val="100000"/>
              </a:lnSpc>
              <a:spcBef>
                <a:spcPts val="0"/>
              </a:spcBef>
              <a:spcAft>
                <a:spcPts val="0"/>
              </a:spcAft>
              <a:buClr>
                <a:srgbClr val="FFFFFF"/>
              </a:buClr>
              <a:buSzPts val="1400"/>
              <a:buChar char="●"/>
            </a:pPr>
            <a:r>
              <a:rPr lang="en" sz="1400">
                <a:solidFill>
                  <a:srgbClr val="FFFFFF"/>
                </a:solidFill>
              </a:rPr>
              <a:t>The device still worked as a unidirectional detection device but with manual rotation and feedback through the beeper.</a:t>
            </a:r>
            <a:endParaRPr sz="1400">
              <a:solidFill>
                <a:srgbClr val="FFFFFF"/>
              </a:solidFill>
            </a:endParaRPr>
          </a:p>
        </p:txBody>
      </p:sp>
      <p:sp>
        <p:nvSpPr>
          <p:cNvPr id="239" name="Google Shape;239;p28"/>
          <p:cNvSpPr txBox="1"/>
          <p:nvPr>
            <p:ph idx="4294967295" type="title"/>
          </p:nvPr>
        </p:nvSpPr>
        <p:spPr>
          <a:xfrm>
            <a:off x="665275" y="318100"/>
            <a:ext cx="3128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With Design</a:t>
            </a:r>
            <a:endParaRPr/>
          </a:p>
        </p:txBody>
      </p:sp>
      <p:pic>
        <p:nvPicPr>
          <p:cNvPr id="240" name="Google Shape;240;p28"/>
          <p:cNvPicPr preferRelativeResize="0"/>
          <p:nvPr/>
        </p:nvPicPr>
        <p:blipFill>
          <a:blip r:embed="rId3">
            <a:alphaModFix/>
          </a:blip>
          <a:stretch>
            <a:fillRect/>
          </a:stretch>
        </p:blipFill>
        <p:spPr>
          <a:xfrm>
            <a:off x="4755488" y="486737"/>
            <a:ext cx="4198062" cy="2320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9" title="IMG_4251.mov">
            <a:hlinkClick r:id="rId3"/>
          </p:cNvPr>
          <p:cNvPicPr preferRelativeResize="0"/>
          <p:nvPr/>
        </p:nvPicPr>
        <p:blipFill>
          <a:blip r:embed="rId4">
            <a:alphaModFix/>
          </a:blip>
          <a:stretch>
            <a:fillRect/>
          </a:stretch>
        </p:blipFill>
        <p:spPr>
          <a:xfrm>
            <a:off x="2286000" y="792925"/>
            <a:ext cx="4572000" cy="3429000"/>
          </a:xfrm>
          <a:prstGeom prst="rect">
            <a:avLst/>
          </a:prstGeom>
          <a:noFill/>
          <a:ln>
            <a:noFill/>
          </a:ln>
        </p:spPr>
      </p:pic>
      <p:sp>
        <p:nvSpPr>
          <p:cNvPr id="246" name="Google Shape;246;p29"/>
          <p:cNvSpPr txBox="1"/>
          <p:nvPr>
            <p:ph idx="4294967295" type="title"/>
          </p:nvPr>
        </p:nvSpPr>
        <p:spPr>
          <a:xfrm>
            <a:off x="268800" y="178800"/>
            <a:ext cx="4092600" cy="4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Demonstration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0"/>
          <p:cNvPicPr preferRelativeResize="0"/>
          <p:nvPr/>
        </p:nvPicPr>
        <p:blipFill>
          <a:blip r:embed="rId3">
            <a:alphaModFix/>
          </a:blip>
          <a:stretch>
            <a:fillRect/>
          </a:stretch>
        </p:blipFill>
        <p:spPr>
          <a:xfrm>
            <a:off x="152400" y="152400"/>
            <a:ext cx="4219576" cy="3164675"/>
          </a:xfrm>
          <a:prstGeom prst="rect">
            <a:avLst/>
          </a:prstGeom>
          <a:noFill/>
          <a:ln>
            <a:noFill/>
          </a:ln>
        </p:spPr>
      </p:pic>
      <p:pic>
        <p:nvPicPr>
          <p:cNvPr id="252" name="Google Shape;252;p30"/>
          <p:cNvPicPr preferRelativeResize="0"/>
          <p:nvPr/>
        </p:nvPicPr>
        <p:blipFill>
          <a:blip r:embed="rId4">
            <a:alphaModFix/>
          </a:blip>
          <a:stretch>
            <a:fillRect/>
          </a:stretch>
        </p:blipFill>
        <p:spPr>
          <a:xfrm>
            <a:off x="4675575" y="152400"/>
            <a:ext cx="4219576" cy="3164682"/>
          </a:xfrm>
          <a:prstGeom prst="rect">
            <a:avLst/>
          </a:prstGeom>
          <a:noFill/>
          <a:ln>
            <a:noFill/>
          </a:ln>
        </p:spPr>
      </p:pic>
      <p:sp>
        <p:nvSpPr>
          <p:cNvPr id="253" name="Google Shape;253;p30"/>
          <p:cNvSpPr txBox="1"/>
          <p:nvPr>
            <p:ph idx="4294967295" type="body"/>
          </p:nvPr>
        </p:nvSpPr>
        <p:spPr>
          <a:xfrm>
            <a:off x="580988" y="3581950"/>
            <a:ext cx="3362400" cy="11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Tested max range: 3.6 meters</a:t>
            </a:r>
            <a:endParaRPr sz="1200">
              <a:solidFill>
                <a:srgbClr val="FFFFFF"/>
              </a:solidFill>
            </a:endParaRPr>
          </a:p>
          <a:p>
            <a:pPr indent="0" lvl="0" marL="0" rtl="0" algn="l">
              <a:spcBef>
                <a:spcPts val="1600"/>
              </a:spcBef>
              <a:spcAft>
                <a:spcPts val="1600"/>
              </a:spcAft>
              <a:buNone/>
            </a:pPr>
            <a:r>
              <a:rPr lang="en" sz="1200">
                <a:solidFill>
                  <a:srgbClr val="FFFFFF"/>
                </a:solidFill>
              </a:rPr>
              <a:t>Past that range, the device would be inconsistent in detecting the object</a:t>
            </a:r>
            <a:endParaRPr sz="12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References/Bibliography</a:t>
            </a:r>
            <a:endParaRPr/>
          </a:p>
        </p:txBody>
      </p:sp>
      <p:sp>
        <p:nvSpPr>
          <p:cNvPr id="259" name="Google Shape;259;p31"/>
          <p:cNvSpPr txBox="1"/>
          <p:nvPr>
            <p:ph idx="1" type="body"/>
          </p:nvPr>
        </p:nvSpPr>
        <p:spPr>
          <a:xfrm>
            <a:off x="1297500" y="1200675"/>
            <a:ext cx="7500000" cy="384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a:t>
            </a:r>
            <a:r>
              <a:rPr lang="en" sz="1200">
                <a:solidFill>
                  <a:srgbClr val="FFFFFF"/>
                </a:solidFill>
              </a:rPr>
              <a:t>[1] University of Massachusetts Amherst, </a:t>
            </a:r>
            <a:r>
              <a:rPr i="1" lang="en" sz="1200">
                <a:solidFill>
                  <a:srgbClr val="FFFFFF"/>
                </a:solidFill>
              </a:rPr>
              <a:t>SODAR</a:t>
            </a:r>
            <a:r>
              <a:rPr lang="en" sz="1200">
                <a:solidFill>
                  <a:srgbClr val="FFFFFF"/>
                </a:solidFill>
              </a:rPr>
              <a:t>. [Online]. Available:</a:t>
            </a:r>
            <a:r>
              <a:rPr lang="en" sz="1200">
                <a:solidFill>
                  <a:srgbClr val="FFFFFF"/>
                </a:solidFill>
                <a:uFill>
                  <a:noFill/>
                </a:uFill>
                <a:hlinkClick r:id="rId3">
                  <a:extLst>
                    <a:ext uri="{A12FA001-AC4F-418D-AE19-62706E023703}">
                      <ahyp:hlinkClr val="tx"/>
                    </a:ext>
                  </a:extLst>
                </a:hlinkClick>
              </a:rPr>
              <a:t> </a:t>
            </a:r>
            <a:r>
              <a:rPr lang="en" sz="1200" u="sng">
                <a:solidFill>
                  <a:schemeClr val="hlink"/>
                </a:solidFill>
                <a:hlinkClick r:id="rId4"/>
              </a:rPr>
              <a:t>https://www.umass.edu/windenergy/research/topics/tools/hardware/sodar</a:t>
            </a:r>
            <a:r>
              <a:rPr lang="en" sz="1200">
                <a:solidFill>
                  <a:srgbClr val="FFFFFF"/>
                </a:solidFill>
              </a:rPr>
              <a:t>. [Accessed: Oct - 2019]</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rPr lang="en">
                <a:solidFill>
                  <a:srgbClr val="FFFFFF"/>
                </a:solidFill>
              </a:rPr>
              <a:t>●</a:t>
            </a:r>
            <a:r>
              <a:rPr lang="en" sz="1200">
                <a:solidFill>
                  <a:srgbClr val="FFFFFF"/>
                </a:solidFill>
              </a:rPr>
              <a:t> [2] Lady Ada, </a:t>
            </a:r>
            <a:r>
              <a:rPr i="1" lang="en" sz="1200">
                <a:solidFill>
                  <a:srgbClr val="FFFFFF"/>
                </a:solidFill>
              </a:rPr>
              <a:t>Arduino UNO FAQ</a:t>
            </a:r>
            <a:r>
              <a:rPr lang="en" sz="1200">
                <a:solidFill>
                  <a:srgbClr val="FFFFFF"/>
                </a:solidFill>
              </a:rPr>
              <a:t>. 2013 [Online]. Available:</a:t>
            </a:r>
            <a:r>
              <a:rPr lang="en" sz="1200">
                <a:solidFill>
                  <a:srgbClr val="FFFFFF"/>
                </a:solidFill>
                <a:uFill>
                  <a:noFill/>
                </a:uFill>
                <a:hlinkClick r:id="rId5">
                  <a:extLst>
                    <a:ext uri="{A12FA001-AC4F-418D-AE19-62706E023703}">
                      <ahyp:hlinkClr val="tx"/>
                    </a:ext>
                  </a:extLst>
                </a:hlinkClick>
              </a:rPr>
              <a:t> </a:t>
            </a:r>
            <a:r>
              <a:rPr lang="en" sz="1200" u="sng">
                <a:solidFill>
                  <a:schemeClr val="hlink"/>
                </a:solidFill>
                <a:hlinkClick r:id="rId6"/>
              </a:rPr>
              <a:t>https://learn.adafruit.com/arduino-tips-tricks-and-techniques</a:t>
            </a:r>
            <a:r>
              <a:rPr lang="en" sz="1200">
                <a:solidFill>
                  <a:srgbClr val="FFFFFF"/>
                </a:solidFill>
              </a:rPr>
              <a:t>. [Accessed: Oct - 2019]</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rPr lang="en">
                <a:solidFill>
                  <a:srgbClr val="FFFFFF"/>
                </a:solidFill>
              </a:rPr>
              <a:t>●</a:t>
            </a:r>
            <a:r>
              <a:rPr lang="en" sz="1200">
                <a:solidFill>
                  <a:srgbClr val="FFFFFF"/>
                </a:solidFill>
              </a:rPr>
              <a:t>[3] John WD Hughes, </a:t>
            </a:r>
            <a:r>
              <a:rPr i="1" lang="en" sz="1200">
                <a:solidFill>
                  <a:srgbClr val="FFFFFF"/>
                </a:solidFill>
              </a:rPr>
              <a:t>How Quickly Does Sound Attenuate in Water?</a:t>
            </a:r>
            <a:r>
              <a:rPr lang="en" sz="1200">
                <a:solidFill>
                  <a:srgbClr val="FFFFFF"/>
                </a:solidFill>
              </a:rPr>
              <a:t>. 2014 [Online]. Available:</a:t>
            </a:r>
            <a:r>
              <a:rPr lang="en" sz="1200">
                <a:solidFill>
                  <a:srgbClr val="FFFFFF"/>
                </a:solidFill>
                <a:uFill>
                  <a:noFill/>
                </a:uFill>
                <a:hlinkClick r:id="rId7">
                  <a:extLst>
                    <a:ext uri="{A12FA001-AC4F-418D-AE19-62706E023703}">
                      <ahyp:hlinkClr val="tx"/>
                    </a:ext>
                  </a:extLst>
                </a:hlinkClick>
              </a:rPr>
              <a:t> </a:t>
            </a:r>
            <a:r>
              <a:rPr lang="en" sz="1200" u="sng">
                <a:solidFill>
                  <a:schemeClr val="hlink"/>
                </a:solidFill>
                <a:hlinkClick r:id="rId8"/>
              </a:rPr>
              <a:t>https://thenorwoodresource.org.au/article/how-quickly-does-sound-attenuate-in-water/</a:t>
            </a:r>
            <a:r>
              <a:rPr lang="en" sz="1200">
                <a:solidFill>
                  <a:srgbClr val="FFFFFF"/>
                </a:solidFill>
              </a:rPr>
              <a:t>. [Accessed: Oct – 2019]</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rPr lang="en">
                <a:solidFill>
                  <a:srgbClr val="FFFFFF"/>
                </a:solidFill>
              </a:rPr>
              <a:t>●</a:t>
            </a:r>
            <a:r>
              <a:rPr lang="en" sz="1200">
                <a:solidFill>
                  <a:srgbClr val="FFFFFF"/>
                </a:solidFill>
              </a:rPr>
              <a:t>[4] Mark Hughes, </a:t>
            </a:r>
            <a:r>
              <a:rPr i="1" lang="en" sz="1200">
                <a:solidFill>
                  <a:srgbClr val="FFFFFF"/>
                </a:solidFill>
              </a:rPr>
              <a:t>Understanding and Implementing the HC-12 Wireless Transceiver Module. </a:t>
            </a:r>
            <a:r>
              <a:rPr lang="en" sz="1200">
                <a:solidFill>
                  <a:srgbClr val="FFFFFF"/>
                </a:solidFill>
              </a:rPr>
              <a:t>2016 [Online]. Available:</a:t>
            </a:r>
            <a:r>
              <a:rPr lang="en" sz="1200">
                <a:solidFill>
                  <a:srgbClr val="FFFFFF"/>
                </a:solidFill>
                <a:uFill>
                  <a:noFill/>
                </a:uFill>
                <a:hlinkClick r:id="rId9">
                  <a:extLst>
                    <a:ext uri="{A12FA001-AC4F-418D-AE19-62706E023703}">
                      <ahyp:hlinkClr val="tx"/>
                    </a:ext>
                  </a:extLst>
                </a:hlinkClick>
              </a:rPr>
              <a:t> </a:t>
            </a:r>
            <a:r>
              <a:rPr lang="en" sz="1200" u="sng">
                <a:solidFill>
                  <a:schemeClr val="hlink"/>
                </a:solidFill>
                <a:hlinkClick r:id="rId10"/>
              </a:rPr>
              <a:t>https://www.allaboutcircuits.com/projects/understanding-and-implementing-the-hc-12-wireless-transceiver-module/</a:t>
            </a:r>
            <a:r>
              <a:rPr lang="en" sz="1200">
                <a:solidFill>
                  <a:srgbClr val="FFFFFF"/>
                </a:solidFill>
              </a:rPr>
              <a:t>. [Accessed: Oct – 2019]</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rPr lang="en">
                <a:solidFill>
                  <a:srgbClr val="FFFFFF"/>
                </a:solidFill>
              </a:rPr>
              <a:t>●</a:t>
            </a:r>
            <a:r>
              <a:rPr lang="en" sz="1200">
                <a:solidFill>
                  <a:srgbClr val="FFFFFF"/>
                </a:solidFill>
              </a:rPr>
              <a:t>[5] </a:t>
            </a:r>
            <a:r>
              <a:rPr i="1" lang="en" sz="1200">
                <a:solidFill>
                  <a:srgbClr val="FFFFFF"/>
                </a:solidFill>
              </a:rPr>
              <a:t>Arduino-based Ultrasonic Radar System via IOT. </a:t>
            </a:r>
            <a:r>
              <a:rPr lang="en" sz="1200">
                <a:solidFill>
                  <a:srgbClr val="FFFFFF"/>
                </a:solidFill>
              </a:rPr>
              <a:t>2017 [Online]. Available:</a:t>
            </a:r>
            <a:r>
              <a:rPr lang="en" sz="1200">
                <a:solidFill>
                  <a:srgbClr val="FFFFFF"/>
                </a:solidFill>
                <a:uFill>
                  <a:noFill/>
                </a:uFill>
                <a:hlinkClick r:id="rId11">
                  <a:extLst>
                    <a:ext uri="{A12FA001-AC4F-418D-AE19-62706E023703}">
                      <ahyp:hlinkClr val="tx"/>
                    </a:ext>
                  </a:extLst>
                </a:hlinkClick>
              </a:rPr>
              <a:t> </a:t>
            </a:r>
            <a:r>
              <a:rPr lang="en" sz="1200" u="sng">
                <a:solidFill>
                  <a:schemeClr val="hlink"/>
                </a:solidFill>
                <a:hlinkClick r:id="rId12"/>
              </a:rPr>
              <a:t>https://duino4projects.com/arduino-based-ultrasonic-radar-system-via-iot/</a:t>
            </a:r>
            <a:r>
              <a:rPr lang="en" sz="1200" u="sng">
                <a:solidFill>
                  <a:schemeClr val="hlink"/>
                </a:solidFill>
              </a:rPr>
              <a:t> </a:t>
            </a:r>
            <a:r>
              <a:rPr lang="en">
                <a:solidFill>
                  <a:srgbClr val="FFFFFF"/>
                </a:solidFill>
              </a:rPr>
              <a:t>[Accessed: Oct – 2019]</a:t>
            </a:r>
            <a:endParaRPr>
              <a:solidFill>
                <a:srgbClr val="FFFFFF"/>
              </a:solidFill>
            </a:endParaRPr>
          </a:p>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93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Overview</a:t>
            </a:r>
            <a:endParaRPr sz="3000"/>
          </a:p>
        </p:txBody>
      </p:sp>
      <p:sp>
        <p:nvSpPr>
          <p:cNvPr id="141" name="Google Shape;141;p14"/>
          <p:cNvSpPr txBox="1"/>
          <p:nvPr>
            <p:ph idx="1" type="body"/>
          </p:nvPr>
        </p:nvSpPr>
        <p:spPr>
          <a:xfrm>
            <a:off x="1297500" y="813000"/>
            <a:ext cx="7038900" cy="351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Introduction: </a:t>
            </a:r>
            <a:r>
              <a:rPr lang="en" sz="1800"/>
              <a:t>What is SODAR?</a:t>
            </a:r>
            <a:endParaRPr sz="1800"/>
          </a:p>
          <a:p>
            <a:pPr indent="-342900" lvl="0" marL="457200" rtl="0" algn="l">
              <a:spcBef>
                <a:spcPts val="0"/>
              </a:spcBef>
              <a:spcAft>
                <a:spcPts val="0"/>
              </a:spcAft>
              <a:buSzPts val="1800"/>
              <a:buChar char="●"/>
            </a:pPr>
            <a:r>
              <a:rPr lang="en" sz="1800"/>
              <a:t>Background: How is it Used Today?</a:t>
            </a:r>
            <a:endParaRPr sz="1800"/>
          </a:p>
          <a:p>
            <a:pPr indent="-342900" lvl="0" marL="457200" rtl="0" algn="l">
              <a:spcBef>
                <a:spcPts val="0"/>
              </a:spcBef>
              <a:spcAft>
                <a:spcPts val="0"/>
              </a:spcAft>
              <a:buSzPts val="1800"/>
              <a:buChar char="●"/>
            </a:pPr>
            <a:r>
              <a:rPr lang="en" sz="1800"/>
              <a:t>Objectives</a:t>
            </a:r>
            <a:endParaRPr sz="1800"/>
          </a:p>
          <a:p>
            <a:pPr indent="-342900" lvl="0" marL="457200" rtl="0" algn="l">
              <a:spcBef>
                <a:spcPts val="0"/>
              </a:spcBef>
              <a:spcAft>
                <a:spcPts val="0"/>
              </a:spcAft>
              <a:buSzPts val="1800"/>
              <a:buChar char="●"/>
            </a:pPr>
            <a:r>
              <a:rPr lang="en" sz="1800"/>
              <a:t>Standards and </a:t>
            </a:r>
            <a:r>
              <a:rPr lang="en" sz="1800"/>
              <a:t>Constraints</a:t>
            </a:r>
            <a:endParaRPr sz="1800"/>
          </a:p>
          <a:p>
            <a:pPr indent="-342900" lvl="0" marL="457200" rtl="0" algn="l">
              <a:spcBef>
                <a:spcPts val="0"/>
              </a:spcBef>
              <a:spcAft>
                <a:spcPts val="0"/>
              </a:spcAft>
              <a:buSzPts val="1800"/>
              <a:buChar char="●"/>
            </a:pPr>
            <a:r>
              <a:rPr lang="en" sz="1800"/>
              <a:t>Project </a:t>
            </a:r>
            <a:r>
              <a:rPr lang="en" sz="1800"/>
              <a:t>Overview</a:t>
            </a:r>
            <a:endParaRPr sz="1800"/>
          </a:p>
          <a:p>
            <a:pPr indent="-342900" lvl="0" marL="457200" rtl="0" algn="l">
              <a:spcBef>
                <a:spcPts val="0"/>
              </a:spcBef>
              <a:spcAft>
                <a:spcPts val="0"/>
              </a:spcAft>
              <a:buSzPts val="1800"/>
              <a:buChar char="●"/>
            </a:pPr>
            <a:r>
              <a:rPr lang="en" sz="1800"/>
              <a:t>Communication System</a:t>
            </a:r>
            <a:endParaRPr sz="1800"/>
          </a:p>
          <a:p>
            <a:pPr indent="-342900" lvl="0" marL="457200" rtl="0" algn="l">
              <a:spcBef>
                <a:spcPts val="0"/>
              </a:spcBef>
              <a:spcAft>
                <a:spcPts val="0"/>
              </a:spcAft>
              <a:buSzPts val="1800"/>
              <a:buChar char="●"/>
            </a:pPr>
            <a:r>
              <a:rPr lang="en" sz="1800"/>
              <a:t>Hardware</a:t>
            </a:r>
            <a:endParaRPr sz="1800"/>
          </a:p>
          <a:p>
            <a:pPr indent="-342900" lvl="0" marL="457200" rtl="0" algn="l">
              <a:spcBef>
                <a:spcPts val="0"/>
              </a:spcBef>
              <a:spcAft>
                <a:spcPts val="0"/>
              </a:spcAft>
              <a:buSzPts val="1800"/>
              <a:buChar char="●"/>
            </a:pPr>
            <a:r>
              <a:rPr lang="en" sz="1800"/>
              <a:t>Interface</a:t>
            </a:r>
            <a:endParaRPr sz="1800"/>
          </a:p>
          <a:p>
            <a:pPr indent="-342900" lvl="0" marL="457200" rtl="0" algn="l">
              <a:spcBef>
                <a:spcPts val="0"/>
              </a:spcBef>
              <a:spcAft>
                <a:spcPts val="0"/>
              </a:spcAft>
              <a:buSzPts val="1800"/>
              <a:buChar char="●"/>
            </a:pPr>
            <a:r>
              <a:rPr lang="en" sz="1800"/>
              <a:t>Broad Impact</a:t>
            </a:r>
            <a:endParaRPr sz="1800"/>
          </a:p>
          <a:p>
            <a:pPr indent="-342900" lvl="0" marL="457200" rtl="0" algn="l">
              <a:spcBef>
                <a:spcPts val="0"/>
              </a:spcBef>
              <a:spcAft>
                <a:spcPts val="0"/>
              </a:spcAft>
              <a:buSzPts val="1800"/>
              <a:buChar char="●"/>
            </a:pPr>
            <a:r>
              <a:rPr lang="en" sz="1800"/>
              <a:t>Ethical Consideration and Professional Responsibilities</a:t>
            </a:r>
            <a:endParaRPr sz="1800"/>
          </a:p>
          <a:p>
            <a:pPr indent="-342900" lvl="0" marL="457200" rtl="0" algn="l">
              <a:spcBef>
                <a:spcPts val="0"/>
              </a:spcBef>
              <a:spcAft>
                <a:spcPts val="0"/>
              </a:spcAft>
              <a:buSzPts val="1800"/>
              <a:buChar char="●"/>
            </a:pPr>
            <a:r>
              <a:rPr lang="en" sz="1800"/>
              <a:t>Actual Design</a:t>
            </a:r>
            <a:endParaRPr sz="1800"/>
          </a:p>
          <a:p>
            <a:pPr indent="-342900" lvl="0" marL="457200" rtl="0" algn="l">
              <a:spcBef>
                <a:spcPts val="0"/>
              </a:spcBef>
              <a:spcAft>
                <a:spcPts val="0"/>
              </a:spcAft>
              <a:buSzPts val="1800"/>
              <a:buChar char="●"/>
            </a:pPr>
            <a:r>
              <a:rPr lang="en" sz="1800"/>
              <a:t>Problems Encountered </a:t>
            </a:r>
            <a:endParaRPr sz="1800"/>
          </a:p>
          <a:p>
            <a:pPr indent="-342900" lvl="0" marL="457200" rtl="0" algn="l">
              <a:spcBef>
                <a:spcPts val="0"/>
              </a:spcBef>
              <a:spcAft>
                <a:spcPts val="0"/>
              </a:spcAft>
              <a:buSzPts val="1800"/>
              <a:buChar char="●"/>
            </a:pPr>
            <a:r>
              <a:rPr lang="en" sz="1800"/>
              <a:t>Final Design</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4492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What is SODAR?</a:t>
            </a:r>
            <a:endParaRPr/>
          </a:p>
        </p:txBody>
      </p:sp>
      <p:sp>
        <p:nvSpPr>
          <p:cNvPr id="147" name="Google Shape;147;p15"/>
          <p:cNvSpPr txBox="1"/>
          <p:nvPr>
            <p:ph idx="1" type="body"/>
          </p:nvPr>
        </p:nvSpPr>
        <p:spPr>
          <a:xfrm>
            <a:off x="1297500" y="1604550"/>
            <a:ext cx="7038900" cy="32496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400">
                <a:solidFill>
                  <a:srgbClr val="FFFFFF"/>
                </a:solidFill>
              </a:rPr>
              <a:t>● Sound Detection and Ranging</a:t>
            </a:r>
            <a:endParaRPr sz="1400">
              <a:solidFill>
                <a:srgbClr val="FFFFFF"/>
              </a:solidFill>
            </a:endParaRPr>
          </a:p>
          <a:p>
            <a:pPr indent="0" lvl="0" marL="457200" rtl="0" algn="l">
              <a:lnSpc>
                <a:spcPct val="115000"/>
              </a:lnSpc>
              <a:spcBef>
                <a:spcPts val="0"/>
              </a:spcBef>
              <a:spcAft>
                <a:spcPts val="0"/>
              </a:spcAft>
              <a:buNone/>
            </a:pPr>
            <a:r>
              <a:t/>
            </a:r>
            <a:endParaRPr sz="1400">
              <a:solidFill>
                <a:srgbClr val="FFFFFF"/>
              </a:solidFill>
            </a:endParaRPr>
          </a:p>
          <a:p>
            <a:pPr indent="0" lvl="0" marL="457200" rtl="0" algn="l">
              <a:lnSpc>
                <a:spcPct val="115000"/>
              </a:lnSpc>
              <a:spcBef>
                <a:spcPts val="0"/>
              </a:spcBef>
              <a:spcAft>
                <a:spcPts val="0"/>
              </a:spcAft>
              <a:buNone/>
            </a:pPr>
            <a:r>
              <a:rPr lang="en" sz="1400">
                <a:solidFill>
                  <a:srgbClr val="FFFFFF"/>
                </a:solidFill>
              </a:rPr>
              <a:t>● It is a type of acoustic location that makes it possible to measure different profiles with the help of sound. It works in the same way as a radar system but sends out sound waves, instead of radio signals, for detection.</a:t>
            </a:r>
            <a:endParaRPr sz="1400">
              <a:solidFill>
                <a:srgbClr val="FFFFFF"/>
              </a:solidFill>
            </a:endParaRPr>
          </a:p>
          <a:p>
            <a:pPr indent="0" lvl="0" marL="457200" rtl="0" algn="l">
              <a:lnSpc>
                <a:spcPct val="115000"/>
              </a:lnSpc>
              <a:spcBef>
                <a:spcPts val="0"/>
              </a:spcBef>
              <a:spcAft>
                <a:spcPts val="0"/>
              </a:spcAft>
              <a:buNone/>
            </a:pPr>
            <a:r>
              <a:t/>
            </a:r>
            <a:endParaRPr sz="1400">
              <a:solidFill>
                <a:srgbClr val="FFFFFF"/>
              </a:solidFill>
            </a:endParaRPr>
          </a:p>
          <a:p>
            <a:pPr indent="0" lvl="0" marL="457200" rtl="0" algn="l">
              <a:lnSpc>
                <a:spcPct val="115000"/>
              </a:lnSpc>
              <a:spcBef>
                <a:spcPts val="0"/>
              </a:spcBef>
              <a:spcAft>
                <a:spcPts val="0"/>
              </a:spcAft>
              <a:buNone/>
            </a:pPr>
            <a:r>
              <a:rPr lang="en" sz="1400">
                <a:solidFill>
                  <a:srgbClr val="FFFFFF"/>
                </a:solidFill>
              </a:rPr>
              <a:t>● Most similar to sonar, except the medium at which the sound waves travel is through air, not water.</a:t>
            </a:r>
            <a:endParaRPr sz="1400">
              <a:solidFill>
                <a:srgbClr val="FFFFFF"/>
              </a:solidFill>
            </a:endParaRPr>
          </a:p>
          <a:p>
            <a:pPr indent="0" lvl="0" marL="457200" rtl="0" algn="l">
              <a:lnSpc>
                <a:spcPct val="115000"/>
              </a:lnSpc>
              <a:spcBef>
                <a:spcPts val="0"/>
              </a:spcBef>
              <a:spcAft>
                <a:spcPts val="0"/>
              </a:spcAft>
              <a:buNone/>
            </a:pPr>
            <a:r>
              <a:t/>
            </a:r>
            <a:endParaRPr sz="1400">
              <a:solidFill>
                <a:srgbClr val="FFFFFF"/>
              </a:solidFill>
            </a:endParaRPr>
          </a:p>
          <a:p>
            <a:pPr indent="0" lvl="0" marL="457200" rtl="0" algn="l">
              <a:lnSpc>
                <a:spcPct val="115000"/>
              </a:lnSpc>
              <a:spcBef>
                <a:spcPts val="0"/>
              </a:spcBef>
              <a:spcAft>
                <a:spcPts val="0"/>
              </a:spcAft>
              <a:buNone/>
            </a:pPr>
            <a:r>
              <a:rPr lang="en" sz="1400">
                <a:solidFill>
                  <a:srgbClr val="FFFFFF"/>
                </a:solidFill>
                <a:latin typeface="Arial"/>
                <a:ea typeface="Arial"/>
                <a:cs typeface="Arial"/>
                <a:sym typeface="Arial"/>
              </a:rPr>
              <a:t>● </a:t>
            </a:r>
            <a:r>
              <a:rPr lang="en" sz="1400">
                <a:solidFill>
                  <a:srgbClr val="FFFFFF"/>
                </a:solidFill>
              </a:rPr>
              <a:t>Sends out sound waves and then determining an object’s location through the sound wave that is reflected back to the source. </a:t>
            </a:r>
            <a:endParaRPr sz="1400">
              <a:solidFill>
                <a:srgbClr val="FFFFFF"/>
              </a:solidFill>
            </a:endParaRPr>
          </a:p>
          <a:p>
            <a:pPr indent="0" lvl="0" marL="457200" rtl="0" algn="l">
              <a:spcBef>
                <a:spcPts val="0"/>
              </a:spcBef>
              <a:spcAft>
                <a:spcPts val="16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How is it Used Today?</a:t>
            </a:r>
            <a:endParaRPr/>
          </a:p>
        </p:txBody>
      </p:sp>
      <p:sp>
        <p:nvSpPr>
          <p:cNvPr id="153" name="Google Shape;153;p16"/>
          <p:cNvSpPr txBox="1"/>
          <p:nvPr>
            <p:ph idx="1" type="body"/>
          </p:nvPr>
        </p:nvSpPr>
        <p:spPr>
          <a:xfrm>
            <a:off x="129500" y="1379575"/>
            <a:ext cx="3953100" cy="321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400">
                <a:solidFill>
                  <a:srgbClr val="FFFFFF"/>
                </a:solidFill>
              </a:rPr>
              <a:t>The system is used mainly to measure wind speed at various heights above the ground but also the thermodynamic structure of the atmosphere’s lower layer.</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They are designed with a special acoustic horn system with optimised antenna-lobes that measure a three-dimensional wind field with high accuracy.</a:t>
            </a:r>
            <a:endParaRPr sz="1400">
              <a:solidFill>
                <a:srgbClr val="FFFFFF"/>
              </a:solidFill>
            </a:endParaRPr>
          </a:p>
        </p:txBody>
      </p:sp>
      <p:pic>
        <p:nvPicPr>
          <p:cNvPr id="154" name="Google Shape;154;p16"/>
          <p:cNvPicPr preferRelativeResize="0"/>
          <p:nvPr/>
        </p:nvPicPr>
        <p:blipFill>
          <a:blip r:embed="rId3">
            <a:alphaModFix/>
          </a:blip>
          <a:stretch>
            <a:fillRect/>
          </a:stretch>
        </p:blipFill>
        <p:spPr>
          <a:xfrm>
            <a:off x="4033925" y="1379575"/>
            <a:ext cx="2542300" cy="2208575"/>
          </a:xfrm>
          <a:prstGeom prst="rect">
            <a:avLst/>
          </a:prstGeom>
          <a:noFill/>
          <a:ln>
            <a:noFill/>
          </a:ln>
        </p:spPr>
      </p:pic>
      <p:sp>
        <p:nvSpPr>
          <p:cNvPr id="155" name="Google Shape;155;p16"/>
          <p:cNvSpPr txBox="1"/>
          <p:nvPr/>
        </p:nvSpPr>
        <p:spPr>
          <a:xfrm>
            <a:off x="3659000" y="3750075"/>
            <a:ext cx="3054000" cy="77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Lato"/>
                <a:ea typeface="Lato"/>
                <a:cs typeface="Lato"/>
                <a:sym typeface="Lato"/>
              </a:rPr>
              <a:t>Figure 1: SODAR compared with other wind speed measurement instruments</a:t>
            </a:r>
            <a:endParaRPr sz="1200">
              <a:solidFill>
                <a:srgbClr val="FFFFFF"/>
              </a:solidFill>
              <a:latin typeface="Lato"/>
              <a:ea typeface="Lato"/>
              <a:cs typeface="Lato"/>
              <a:sym typeface="Lato"/>
            </a:endParaRPr>
          </a:p>
          <a:p>
            <a:pPr indent="457200" lvl="0" marL="0" rtl="0" algn="l">
              <a:spcBef>
                <a:spcPts val="0"/>
              </a:spcBef>
              <a:spcAft>
                <a:spcPts val="0"/>
              </a:spcAft>
              <a:buNone/>
            </a:pPr>
            <a:r>
              <a:rPr i="1" lang="en" sz="1200">
                <a:solidFill>
                  <a:srgbClr val="FFFFFF"/>
                </a:solidFill>
                <a:latin typeface="Lato"/>
                <a:ea typeface="Lato"/>
                <a:cs typeface="Lato"/>
                <a:sym typeface="Lato"/>
              </a:rPr>
              <a:t>Source: Adapted from [1]</a:t>
            </a:r>
            <a:endParaRPr>
              <a:latin typeface="Lato"/>
              <a:ea typeface="Lato"/>
              <a:cs typeface="Lato"/>
              <a:sym typeface="Lato"/>
            </a:endParaRPr>
          </a:p>
        </p:txBody>
      </p:sp>
      <p:pic>
        <p:nvPicPr>
          <p:cNvPr id="156" name="Google Shape;156;p16"/>
          <p:cNvPicPr preferRelativeResize="0"/>
          <p:nvPr/>
        </p:nvPicPr>
        <p:blipFill>
          <a:blip r:embed="rId4">
            <a:alphaModFix/>
          </a:blip>
          <a:stretch>
            <a:fillRect/>
          </a:stretch>
        </p:blipFill>
        <p:spPr>
          <a:xfrm>
            <a:off x="6713000" y="1379575"/>
            <a:ext cx="2366700" cy="2208575"/>
          </a:xfrm>
          <a:prstGeom prst="rect">
            <a:avLst/>
          </a:prstGeom>
          <a:noFill/>
          <a:ln>
            <a:noFill/>
          </a:ln>
        </p:spPr>
      </p:pic>
      <p:sp>
        <p:nvSpPr>
          <p:cNvPr id="157" name="Google Shape;157;p16"/>
          <p:cNvSpPr txBox="1"/>
          <p:nvPr/>
        </p:nvSpPr>
        <p:spPr>
          <a:xfrm>
            <a:off x="6479800" y="3750075"/>
            <a:ext cx="2728500" cy="77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Lato"/>
                <a:ea typeface="Lato"/>
                <a:cs typeface="Lato"/>
                <a:sym typeface="Lato"/>
              </a:rPr>
              <a:t>Figure 2: UMass Amherst’s “Triton” SODAR</a:t>
            </a:r>
            <a:endParaRPr sz="1200">
              <a:solidFill>
                <a:srgbClr val="FFFFFF"/>
              </a:solidFill>
              <a:latin typeface="Lato"/>
              <a:ea typeface="Lato"/>
              <a:cs typeface="Lato"/>
              <a:sym typeface="Lato"/>
            </a:endParaRPr>
          </a:p>
          <a:p>
            <a:pPr indent="0" lvl="0" marL="0" rtl="0" algn="ctr">
              <a:lnSpc>
                <a:spcPct val="115000"/>
              </a:lnSpc>
              <a:spcBef>
                <a:spcPts val="0"/>
              </a:spcBef>
              <a:spcAft>
                <a:spcPts val="0"/>
              </a:spcAft>
              <a:buNone/>
            </a:pPr>
            <a:r>
              <a:rPr i="1" lang="en" sz="1200">
                <a:solidFill>
                  <a:srgbClr val="FFFFFF"/>
                </a:solidFill>
                <a:latin typeface="Lato"/>
                <a:ea typeface="Lato"/>
                <a:cs typeface="Lato"/>
                <a:sym typeface="Lato"/>
              </a:rPr>
              <a:t>Source: Adapted from [1] </a:t>
            </a:r>
            <a:endParaRPr i="1" sz="12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t/>
            </a:r>
            <a:endParaRPr/>
          </a:p>
        </p:txBody>
      </p:sp>
      <p:sp>
        <p:nvSpPr>
          <p:cNvPr id="163" name="Google Shape;163;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solidFill>
                  <a:srgbClr val="FFFFFF"/>
                </a:solidFill>
              </a:rPr>
              <a:t>● To create a rotating SODAR system that can continuously detect objects.</a:t>
            </a:r>
            <a:endParaRPr sz="1800">
              <a:solidFill>
                <a:srgbClr val="FFFFFF"/>
              </a:solidFill>
            </a:endParaRPr>
          </a:p>
          <a:p>
            <a:pPr indent="0" lvl="0" marL="457200" rtl="0" algn="l">
              <a:lnSpc>
                <a:spcPct val="115000"/>
              </a:lnSpc>
              <a:spcBef>
                <a:spcPts val="0"/>
              </a:spcBef>
              <a:spcAft>
                <a:spcPts val="0"/>
              </a:spcAft>
              <a:buNone/>
            </a:pPr>
            <a:r>
              <a:t/>
            </a:r>
            <a:endParaRPr sz="1800">
              <a:solidFill>
                <a:srgbClr val="FFFFFF"/>
              </a:solidFill>
            </a:endParaRPr>
          </a:p>
          <a:p>
            <a:pPr indent="0" lvl="0" marL="457200" rtl="0" algn="l">
              <a:lnSpc>
                <a:spcPct val="115000"/>
              </a:lnSpc>
              <a:spcBef>
                <a:spcPts val="0"/>
              </a:spcBef>
              <a:spcAft>
                <a:spcPts val="0"/>
              </a:spcAft>
              <a:buNone/>
            </a:pPr>
            <a:r>
              <a:rPr lang="en" sz="1800">
                <a:solidFill>
                  <a:srgbClr val="FFFFFF"/>
                </a:solidFill>
              </a:rPr>
              <a:t>●  To create a UI that displays the location of objects similarly to radar.</a:t>
            </a:r>
            <a:endParaRPr sz="1800">
              <a:solidFill>
                <a:srgbClr val="FFFFFF"/>
              </a:solidFill>
            </a:endParaRPr>
          </a:p>
          <a:p>
            <a:pPr indent="0" lvl="0" marL="457200" rtl="0" algn="l">
              <a:spcBef>
                <a:spcPts val="0"/>
              </a:spcBef>
              <a:spcAft>
                <a:spcPts val="1600"/>
              </a:spcAft>
              <a:buNone/>
            </a:pPr>
            <a:r>
              <a:t/>
            </a:r>
            <a:endParaRPr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Standards and Constraints</a:t>
            </a:r>
            <a:endParaRPr/>
          </a:p>
        </p:txBody>
      </p:sp>
      <p:sp>
        <p:nvSpPr>
          <p:cNvPr id="169" name="Google Shape;169;p18"/>
          <p:cNvSpPr txBox="1"/>
          <p:nvPr>
            <p:ph idx="1" type="body"/>
          </p:nvPr>
        </p:nvSpPr>
        <p:spPr>
          <a:xfrm>
            <a:off x="1179625" y="1307850"/>
            <a:ext cx="7435800" cy="352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rgbClr val="FFFFFF"/>
                </a:solidFill>
              </a:rPr>
              <a:t>Cost</a:t>
            </a:r>
            <a:endParaRPr u="sng">
              <a:solidFill>
                <a:srgbClr val="FFFFFF"/>
              </a:solidFill>
            </a:endParaRPr>
          </a:p>
          <a:p>
            <a:pPr indent="0" lvl="0" marL="0" rtl="0" algn="l">
              <a:lnSpc>
                <a:spcPct val="115000"/>
              </a:lnSpc>
              <a:spcBef>
                <a:spcPts val="0"/>
              </a:spcBef>
              <a:spcAft>
                <a:spcPts val="0"/>
              </a:spcAft>
              <a:buNone/>
            </a:pPr>
            <a:r>
              <a:rPr lang="en">
                <a:solidFill>
                  <a:srgbClr val="FFFFFF"/>
                </a:solidFill>
              </a:rPr>
              <a:t>The most expensive parts would be the electrical components, which would be the Arduinos, motor, and transceivers. Thankfully, they are very affordable and cost should not become an troubling limitation for the project.</a:t>
            </a:r>
            <a:endParaRPr>
              <a:solidFill>
                <a:srgbClr val="FFFFFF"/>
              </a:solidFill>
            </a:endParaRPr>
          </a:p>
          <a:p>
            <a:pPr indent="0" lvl="0" marL="0" rtl="0" algn="l">
              <a:lnSpc>
                <a:spcPct val="115000"/>
              </a:lnSpc>
              <a:spcBef>
                <a:spcPts val="1600"/>
              </a:spcBef>
              <a:spcAft>
                <a:spcPts val="0"/>
              </a:spcAft>
              <a:buNone/>
            </a:pPr>
            <a:r>
              <a:rPr lang="en" u="sng">
                <a:solidFill>
                  <a:srgbClr val="FFFFFF"/>
                </a:solidFill>
              </a:rPr>
              <a:t>Scope</a:t>
            </a:r>
            <a:endParaRPr u="sng">
              <a:solidFill>
                <a:srgbClr val="FFFFFF"/>
              </a:solidFill>
            </a:endParaRPr>
          </a:p>
          <a:p>
            <a:pPr indent="0" lvl="0" marL="0" rtl="0" algn="l">
              <a:lnSpc>
                <a:spcPct val="115000"/>
              </a:lnSpc>
              <a:spcBef>
                <a:spcPts val="0"/>
              </a:spcBef>
              <a:spcAft>
                <a:spcPts val="0"/>
              </a:spcAft>
              <a:buNone/>
            </a:pPr>
            <a:r>
              <a:rPr lang="en">
                <a:solidFill>
                  <a:srgbClr val="FFFFFF"/>
                </a:solidFill>
              </a:rPr>
              <a:t>The goal of the project is to create a SODAR device that is able to detect and range objects and then output the data onto a User Interface on a computer. We will need to determine the range at which our device is capable of detecting objects as well as being able to make an acceptable UI to view the data. Because this is a low powered device, the range of detection is limited.</a:t>
            </a:r>
            <a:endParaRPr>
              <a:solidFill>
                <a:srgbClr val="FFFFFF"/>
              </a:solidFill>
            </a:endParaRPr>
          </a:p>
          <a:p>
            <a:pPr indent="0" lvl="0" marL="0" rtl="0" algn="l">
              <a:lnSpc>
                <a:spcPct val="115000"/>
              </a:lnSpc>
              <a:spcBef>
                <a:spcPts val="1600"/>
              </a:spcBef>
              <a:spcAft>
                <a:spcPts val="0"/>
              </a:spcAft>
              <a:buNone/>
            </a:pPr>
            <a:r>
              <a:rPr lang="en" u="sng">
                <a:solidFill>
                  <a:srgbClr val="FFFFFF"/>
                </a:solidFill>
              </a:rPr>
              <a:t>Quality</a:t>
            </a:r>
            <a:endParaRPr u="sng">
              <a:solidFill>
                <a:srgbClr val="FFFFFF"/>
              </a:solidFill>
            </a:endParaRPr>
          </a:p>
          <a:p>
            <a:pPr indent="0" lvl="0" marL="0" rtl="0" algn="l">
              <a:lnSpc>
                <a:spcPct val="115000"/>
              </a:lnSpc>
              <a:spcBef>
                <a:spcPts val="0"/>
              </a:spcBef>
              <a:spcAft>
                <a:spcPts val="0"/>
              </a:spcAft>
              <a:buNone/>
            </a:pPr>
            <a:r>
              <a:rPr lang="en">
                <a:solidFill>
                  <a:srgbClr val="FFFFFF"/>
                </a:solidFill>
              </a:rPr>
              <a:t>The range of detection is further constrained due to sound waves traveling slower through air than water. Air is less dense than water, so sound waves will be subject to more attenuation[3]. </a:t>
            </a:r>
            <a:endParaRPr>
              <a:solidFill>
                <a:srgbClr val="FFFFFF"/>
              </a:solidFill>
            </a:endParaRPr>
          </a:p>
          <a:p>
            <a:pPr indent="0" lvl="0" marL="0" rtl="0" algn="l">
              <a:spcBef>
                <a:spcPts val="0"/>
              </a:spcBef>
              <a:spcAft>
                <a:spcPts val="1600"/>
              </a:spcAft>
              <a:buNone/>
            </a:pPr>
            <a:r>
              <a:t/>
            </a:r>
            <a:endParaRPr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175" name="Google Shape;175;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We are going to use two Arduinos that communicate through WiFi for a wireless transmission of data from the spinning platform to the computer for display.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We have to create a platform where the hardware can be </a:t>
            </a:r>
            <a:r>
              <a:rPr lang="en" sz="1800">
                <a:solidFill>
                  <a:srgbClr val="FFFFFF"/>
                </a:solidFill>
              </a:rPr>
              <a:t>implemented on</a:t>
            </a:r>
            <a:r>
              <a:rPr lang="en" sz="1800">
                <a:solidFill>
                  <a:srgbClr val="FFFFFF"/>
                </a:solidFill>
              </a:rPr>
              <a:t>. This includes  making a base and attaching a motor to rotate the platform.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Add </a:t>
            </a:r>
            <a:r>
              <a:rPr lang="en" sz="1800">
                <a:solidFill>
                  <a:srgbClr val="FFFFFF"/>
                </a:solidFill>
              </a:rPr>
              <a:t>arduino</a:t>
            </a:r>
            <a:r>
              <a:rPr lang="en" sz="1800">
                <a:solidFill>
                  <a:srgbClr val="FFFFFF"/>
                </a:solidFill>
              </a:rPr>
              <a:t> module with with speaker and microphone.</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Create interface that displays objects detected by SODAR.</a:t>
            </a:r>
            <a:endParaRPr sz="1800">
              <a:solidFill>
                <a:srgbClr val="FFFFFF"/>
              </a:solidFill>
            </a:endParaRPr>
          </a:p>
          <a:p>
            <a:pPr indent="0" lvl="0" marL="0" rtl="0" algn="l">
              <a:spcBef>
                <a:spcPts val="1600"/>
              </a:spcBef>
              <a:spcAft>
                <a:spcPts val="1600"/>
              </a:spcAft>
              <a:buNone/>
            </a:pPr>
            <a:r>
              <a:t/>
            </a:r>
            <a:endParaRPr sz="1500">
              <a:solidFill>
                <a:srgbClr val="555555"/>
              </a:solidFill>
              <a:highlight>
                <a:srgbClr val="FFFFFF"/>
              </a:highlight>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a:t>
            </a:r>
            <a:endParaRPr/>
          </a:p>
        </p:txBody>
      </p:sp>
      <p:sp>
        <p:nvSpPr>
          <p:cNvPr id="181" name="Google Shape;181;p20"/>
          <p:cNvSpPr txBox="1"/>
          <p:nvPr>
            <p:ph idx="1" type="body"/>
          </p:nvPr>
        </p:nvSpPr>
        <p:spPr>
          <a:xfrm>
            <a:off x="1297500" y="1563225"/>
            <a:ext cx="3810900" cy="28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9 volt battery</a:t>
            </a:r>
            <a:endParaRPr sz="1800"/>
          </a:p>
          <a:p>
            <a:pPr indent="-342900" lvl="0" marL="457200" rtl="0" algn="l">
              <a:spcBef>
                <a:spcPts val="0"/>
              </a:spcBef>
              <a:spcAft>
                <a:spcPts val="0"/>
              </a:spcAft>
              <a:buSzPts val="1800"/>
              <a:buChar char="●"/>
            </a:pPr>
            <a:r>
              <a:rPr lang="en" sz="1800"/>
              <a:t>2 A</a:t>
            </a:r>
            <a:r>
              <a:rPr lang="en" sz="1800"/>
              <a:t>rduinos with WiFi</a:t>
            </a:r>
            <a:endParaRPr sz="1800"/>
          </a:p>
          <a:p>
            <a:pPr indent="-342900" lvl="0" marL="457200" rtl="0" algn="l">
              <a:spcBef>
                <a:spcPts val="0"/>
              </a:spcBef>
              <a:spcAft>
                <a:spcPts val="0"/>
              </a:spcAft>
              <a:buSzPts val="1800"/>
              <a:buChar char="●"/>
            </a:pPr>
            <a:r>
              <a:rPr lang="en" sz="1800"/>
              <a:t>Speaker to send sound waves.</a:t>
            </a:r>
            <a:endParaRPr sz="1800"/>
          </a:p>
          <a:p>
            <a:pPr indent="-342900" lvl="0" marL="457200" rtl="0" algn="l">
              <a:spcBef>
                <a:spcPts val="0"/>
              </a:spcBef>
              <a:spcAft>
                <a:spcPts val="0"/>
              </a:spcAft>
              <a:buSzPts val="1800"/>
              <a:buChar char="●"/>
            </a:pPr>
            <a:r>
              <a:rPr lang="en" sz="1800"/>
              <a:t>Microphone to </a:t>
            </a:r>
            <a:r>
              <a:rPr lang="en" sz="1800"/>
              <a:t>pick up</a:t>
            </a:r>
            <a:r>
              <a:rPr lang="en" sz="1800"/>
              <a:t> sound waves.</a:t>
            </a:r>
            <a:endParaRPr sz="1800"/>
          </a:p>
          <a:p>
            <a:pPr indent="-342900" lvl="0" marL="457200" rtl="0" algn="l">
              <a:spcBef>
                <a:spcPts val="0"/>
              </a:spcBef>
              <a:spcAft>
                <a:spcPts val="0"/>
              </a:spcAft>
              <a:buSzPts val="1800"/>
              <a:buChar char="●"/>
            </a:pPr>
            <a:r>
              <a:rPr lang="en" sz="1800"/>
              <a:t>Platform with </a:t>
            </a:r>
            <a:r>
              <a:rPr lang="en" sz="1800"/>
              <a:t>rotating</a:t>
            </a:r>
            <a:r>
              <a:rPr lang="en" sz="1800"/>
              <a:t> top where we can place speaker. </a:t>
            </a:r>
            <a:endParaRPr sz="1800"/>
          </a:p>
        </p:txBody>
      </p:sp>
      <p:pic>
        <p:nvPicPr>
          <p:cNvPr id="182" name="Google Shape;182;p20"/>
          <p:cNvPicPr preferRelativeResize="0"/>
          <p:nvPr/>
        </p:nvPicPr>
        <p:blipFill>
          <a:blip r:embed="rId3">
            <a:alphaModFix/>
          </a:blip>
          <a:stretch>
            <a:fillRect/>
          </a:stretch>
        </p:blipFill>
        <p:spPr>
          <a:xfrm>
            <a:off x="5260800" y="1460250"/>
            <a:ext cx="3730800" cy="2742240"/>
          </a:xfrm>
          <a:prstGeom prst="rect">
            <a:avLst/>
          </a:prstGeom>
          <a:noFill/>
          <a:ln>
            <a:noFill/>
          </a:ln>
        </p:spPr>
      </p:pic>
      <p:sp>
        <p:nvSpPr>
          <p:cNvPr id="183" name="Google Shape;183;p20"/>
          <p:cNvSpPr txBox="1"/>
          <p:nvPr/>
        </p:nvSpPr>
        <p:spPr>
          <a:xfrm>
            <a:off x="5626200" y="4296975"/>
            <a:ext cx="3000000" cy="64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Lato"/>
                <a:ea typeface="Lato"/>
                <a:cs typeface="Lato"/>
                <a:sym typeface="Lato"/>
              </a:rPr>
              <a:t>Figure 3: Arduino Uno</a:t>
            </a:r>
            <a:endParaRPr sz="1200">
              <a:solidFill>
                <a:srgbClr val="FFFFFF"/>
              </a:solidFill>
              <a:latin typeface="Lato"/>
              <a:ea typeface="Lato"/>
              <a:cs typeface="Lato"/>
              <a:sym typeface="Lato"/>
            </a:endParaRPr>
          </a:p>
          <a:p>
            <a:pPr indent="0" lvl="0" marL="457200" rtl="0" algn="l">
              <a:spcBef>
                <a:spcPts val="0"/>
              </a:spcBef>
              <a:spcAft>
                <a:spcPts val="0"/>
              </a:spcAft>
              <a:buNone/>
            </a:pPr>
            <a:r>
              <a:rPr i="1" lang="en" sz="1200">
                <a:solidFill>
                  <a:srgbClr val="FFFFFF"/>
                </a:solidFill>
                <a:latin typeface="Lato"/>
                <a:ea typeface="Lato"/>
                <a:cs typeface="Lato"/>
                <a:sym typeface="Lato"/>
              </a:rPr>
              <a:t>       </a:t>
            </a:r>
            <a:r>
              <a:rPr i="1" lang="en" sz="1200">
                <a:solidFill>
                  <a:srgbClr val="FFFFFF"/>
                </a:solidFill>
                <a:latin typeface="Lato"/>
                <a:ea typeface="Lato"/>
                <a:cs typeface="Lato"/>
                <a:sym typeface="Lato"/>
              </a:rPr>
              <a:t>Source: Adapted from [2]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a:t>
            </a:r>
            <a:r>
              <a:rPr lang="en"/>
              <a:t> system</a:t>
            </a:r>
            <a:endParaRPr/>
          </a:p>
        </p:txBody>
      </p:sp>
      <p:sp>
        <p:nvSpPr>
          <p:cNvPr id="189" name="Google Shape;189;p21"/>
          <p:cNvSpPr txBox="1"/>
          <p:nvPr>
            <p:ph idx="1" type="body"/>
          </p:nvPr>
        </p:nvSpPr>
        <p:spPr>
          <a:xfrm>
            <a:off x="1297500" y="1697725"/>
            <a:ext cx="2863800" cy="278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400">
                <a:solidFill>
                  <a:srgbClr val="FFFFFF"/>
                </a:solidFill>
              </a:rPr>
              <a:t>We are going to use </a:t>
            </a:r>
            <a:r>
              <a:rPr lang="en" sz="1400">
                <a:solidFill>
                  <a:srgbClr val="FFFFFF"/>
                </a:solidFill>
              </a:rPr>
              <a:t>Arduino</a:t>
            </a:r>
            <a:r>
              <a:rPr lang="en" sz="1400">
                <a:solidFill>
                  <a:srgbClr val="FFFFFF"/>
                </a:solidFill>
              </a:rPr>
              <a:t> through wifi. </a:t>
            </a:r>
            <a:r>
              <a:rPr lang="en" sz="1400">
                <a:solidFill>
                  <a:srgbClr val="FFFFFF"/>
                </a:solidFill>
              </a:rPr>
              <a:t>Essentially</a:t>
            </a:r>
            <a:r>
              <a:rPr lang="en" sz="1400">
                <a:solidFill>
                  <a:srgbClr val="FFFFFF"/>
                </a:solidFill>
              </a:rPr>
              <a:t> we will have 2 Arduino. One connected to the Sensor and one connected to the computer</a:t>
            </a:r>
            <a:endParaRPr sz="14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